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agd6/2YcO3GFHggZAdpGTPRER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D05821-E657-4ECE-B7AF-F9ADD2E3F81C}">
  <a:tblStyle styleId="{A6D05821-E657-4ECE-B7AF-F9ADD2E3F81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2F2F2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/>
        </p:nvSpPr>
        <p:spPr>
          <a:xfrm>
            <a:off x="228599" y="194732"/>
            <a:ext cx="4217458" cy="6413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 방법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파일명 : 과정분야_반_#조(조이름)_멘토명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템플릿 양식 수정 불가 (양식 그대로 사용 권장)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글꼴 : 맑은 고딕, 8pt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문단 양식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level, Second level은 </a:t>
            </a:r>
            <a:b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ko-KR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Shift + Alt + → 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눌러서 사용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레이아웃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1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2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3 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(선택) Layout 4 : 코드화면 추가 시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(선택) Layout 5 : 구현화면 추가 시</a:t>
            </a:r>
            <a:endParaRPr b="0" i="0" sz="1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6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(4인조 필수) Layout 7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(8인조 필수) Layout 8-1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(8인조 필수) Layout 8-2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내용이 너무 많을 경우, 작성된 글이 임의로 삭제 또는 수정될 수 있음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슬라이드 포함하여 전체 10슬라이드 이하로 작성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2"/>
          <p:cNvSpPr/>
          <p:nvPr/>
        </p:nvSpPr>
        <p:spPr>
          <a:xfrm>
            <a:off x="602364" y="1697062"/>
            <a:ext cx="3716865" cy="6463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6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level</a:t>
            </a:r>
            <a:endParaRPr/>
          </a:p>
          <a:p>
            <a:pPr indent="-285750" lvl="1" marL="56921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level</a:t>
            </a:r>
            <a:endParaRPr/>
          </a:p>
        </p:txBody>
      </p:sp>
      <p:sp>
        <p:nvSpPr>
          <p:cNvPr id="10" name="Google Shape;10;p12"/>
          <p:cNvSpPr txBox="1"/>
          <p:nvPr/>
        </p:nvSpPr>
        <p:spPr>
          <a:xfrm>
            <a:off x="4799542" y="194732"/>
            <a:ext cx="4217458" cy="727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PPT 양식에는 </a:t>
            </a: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저화질 이미지 삽입 </a:t>
            </a:r>
            <a:r>
              <a:rPr b="0" i="0" lang="ko-KR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(확인용)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사용된 이미지는 </a:t>
            </a: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고화질 버전의 zip 압축파일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묶어 전달 </a:t>
            </a:r>
            <a:r>
              <a:rPr b="0" i="0" lang="ko-KR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(고화질 아닐 시, 이미지 흐림)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PPT로 작업한 이미지(아키텍처, 수행 조직도 등) : 고화질 이미지 또는 PPT 원본 파일 제공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이미지 파일명</a:t>
            </a:r>
            <a:endParaRPr b="1" i="0" sz="1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이미지칸 내</a:t>
            </a:r>
            <a:r>
              <a:rPr b="0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파란색 글씨 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참고하여 파일명 작성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메인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구성도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WBS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구현화면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구현화면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8-2 (8인조)">
  <p:cSld name="Layout 8-2 (8인조)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마치며(1조)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>
            <p:ph idx="2" type="tbl"/>
          </p:nvPr>
        </p:nvSpPr>
        <p:spPr>
          <a:xfrm>
            <a:off x="4753998" y="2847714"/>
            <a:ext cx="4245623" cy="378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8" name="Google Shape;188;p21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21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9283700" y="574793"/>
            <a:ext cx="2011681" cy="103810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통합조 2장 이내 or 조별 1장씩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조원의 얼굴 및 상반신이 잘 보이도록 촬영 (구도는 제 3자가 찍어주는 정방향 권장)</a:t>
            </a:r>
            <a:endParaRPr/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너무 어둡거나 밝지 않게, 휴대폰 필터 최소화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흰색 뒷배경 권장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-1380067" y="668866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8-2</a:t>
            </a:r>
            <a:endParaRPr/>
          </a:p>
        </p:txBody>
      </p:sp>
      <p:sp>
        <p:nvSpPr>
          <p:cNvPr id="196" name="Google Shape;196;p21"/>
          <p:cNvSpPr/>
          <p:nvPr>
            <p:ph idx="3" type="pic"/>
          </p:nvPr>
        </p:nvSpPr>
        <p:spPr>
          <a:xfrm>
            <a:off x="14437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1"/>
          <p:cNvSpPr/>
          <p:nvPr>
            <p:ph idx="4" type="tbl"/>
          </p:nvPr>
        </p:nvSpPr>
        <p:spPr>
          <a:xfrm>
            <a:off x="144379" y="2847714"/>
            <a:ext cx="4245623" cy="378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1"/>
          <p:cNvSpPr/>
          <p:nvPr>
            <p:ph idx="5" type="pic"/>
          </p:nvPr>
        </p:nvSpPr>
        <p:spPr>
          <a:xfrm>
            <a:off x="475399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1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 (2조)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layout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804334" y="295275"/>
            <a:ext cx="3141134" cy="690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/>
          <p:nvPr>
            <p:ph idx="2" type="pic"/>
          </p:nvPr>
        </p:nvSpPr>
        <p:spPr>
          <a:xfrm>
            <a:off x="219080" y="1047750"/>
            <a:ext cx="4124320" cy="236702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3"/>
          <p:cNvSpPr txBox="1"/>
          <p:nvPr/>
        </p:nvSpPr>
        <p:spPr>
          <a:xfrm>
            <a:off x="213841" y="3510241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3"/>
          <p:cNvSpPr txBox="1"/>
          <p:nvPr/>
        </p:nvSpPr>
        <p:spPr>
          <a:xfrm>
            <a:off x="213841" y="4515884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목표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3"/>
          <p:cNvSpPr txBox="1"/>
          <p:nvPr/>
        </p:nvSpPr>
        <p:spPr>
          <a:xfrm>
            <a:off x="4800601" y="298450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프로젝트 개요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3"/>
          <p:cNvSpPr txBox="1"/>
          <p:nvPr/>
        </p:nvSpPr>
        <p:spPr>
          <a:xfrm>
            <a:off x="4800601" y="2146101"/>
            <a:ext cx="21431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프로젝트 개발환경 및 기술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 txBox="1"/>
          <p:nvPr/>
        </p:nvSpPr>
        <p:spPr>
          <a:xfrm>
            <a:off x="4795363" y="3843577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주요 기능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 txBox="1"/>
          <p:nvPr/>
        </p:nvSpPr>
        <p:spPr>
          <a:xfrm>
            <a:off x="4800601" y="2489914"/>
            <a:ext cx="9239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개발환경 :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3"/>
          <p:cNvSpPr txBox="1"/>
          <p:nvPr/>
        </p:nvSpPr>
        <p:spPr>
          <a:xfrm>
            <a:off x="4810125" y="3183941"/>
            <a:ext cx="9239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사용언어 :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3"/>
          <p:cNvSpPr txBox="1"/>
          <p:nvPr/>
        </p:nvSpPr>
        <p:spPr>
          <a:xfrm>
            <a:off x="213841" y="6257932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기간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3"/>
          <p:cNvSpPr txBox="1"/>
          <p:nvPr>
            <p:ph idx="3" type="body"/>
          </p:nvPr>
        </p:nvSpPr>
        <p:spPr>
          <a:xfrm>
            <a:off x="213841" y="6494993"/>
            <a:ext cx="3441143" cy="205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" name="Google Shape;23;p13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13"/>
          <p:cNvSpPr txBox="1"/>
          <p:nvPr>
            <p:ph idx="4" type="body"/>
          </p:nvPr>
        </p:nvSpPr>
        <p:spPr>
          <a:xfrm>
            <a:off x="4789488" y="582613"/>
            <a:ext cx="4135437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5" type="body"/>
          </p:nvPr>
        </p:nvSpPr>
        <p:spPr>
          <a:xfrm>
            <a:off x="4784245" y="4077745"/>
            <a:ext cx="4135437" cy="2631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6" type="body"/>
          </p:nvPr>
        </p:nvSpPr>
        <p:spPr>
          <a:xfrm>
            <a:off x="5719288" y="248789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7" type="body"/>
          </p:nvPr>
        </p:nvSpPr>
        <p:spPr>
          <a:xfrm>
            <a:off x="5719288" y="318494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8" type="body"/>
          </p:nvPr>
        </p:nvSpPr>
        <p:spPr>
          <a:xfrm>
            <a:off x="213841" y="3725234"/>
            <a:ext cx="4124320" cy="74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9" type="body"/>
          </p:nvPr>
        </p:nvSpPr>
        <p:spPr>
          <a:xfrm>
            <a:off x="213841" y="4746716"/>
            <a:ext cx="4124320" cy="1468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3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31" name="Google Shape;31;p13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33" name="Google Shape;33;p13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-1862488" y="1047749"/>
            <a:ext cx="1775861" cy="50013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1 ) 희망하는 사진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2 ) 샘플이 없을 시, 어떤 타입의 사진을 넣어줬으면 하는지 작성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3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1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layout 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/>
          <p:nvPr>
            <p:ph idx="2" type="tbl"/>
          </p:nvPr>
        </p:nvSpPr>
        <p:spPr>
          <a:xfrm>
            <a:off x="4790124" y="2547735"/>
            <a:ext cx="4147501" cy="4132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4"/>
          <p:cNvSpPr txBox="1"/>
          <p:nvPr/>
        </p:nvSpPr>
        <p:spPr>
          <a:xfrm>
            <a:off x="216510" y="298450"/>
            <a:ext cx="170917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프로젝트 아키텍처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/>
        </p:nvSpPr>
        <p:spPr>
          <a:xfrm>
            <a:off x="211273" y="2302162"/>
            <a:ext cx="28662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 및 역할</a:t>
            </a:r>
            <a:endParaRPr b="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4"/>
          <p:cNvSpPr/>
          <p:nvPr>
            <p:ph idx="3" type="pic"/>
          </p:nvPr>
        </p:nvSpPr>
        <p:spPr>
          <a:xfrm>
            <a:off x="205905" y="574793"/>
            <a:ext cx="4129558" cy="1695618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4"/>
          <p:cNvSpPr txBox="1"/>
          <p:nvPr>
            <p:ph idx="1" type="body"/>
          </p:nvPr>
        </p:nvSpPr>
        <p:spPr>
          <a:xfrm>
            <a:off x="205905" y="2541385"/>
            <a:ext cx="4129558" cy="169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4"/>
          <p:cNvSpPr txBox="1"/>
          <p:nvPr/>
        </p:nvSpPr>
        <p:spPr>
          <a:xfrm>
            <a:off x="211138" y="4281458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프로젝트 수행 작업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/>
          <p:nvPr/>
        </p:nvSpPr>
        <p:spPr>
          <a:xfrm>
            <a:off x="4800601" y="298450"/>
            <a:ext cx="35568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WBS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4"/>
          <p:cNvSpPr txBox="1"/>
          <p:nvPr/>
        </p:nvSpPr>
        <p:spPr>
          <a:xfrm>
            <a:off x="4790124" y="2287435"/>
            <a:ext cx="170917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프로젝트 단계별 작업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4"/>
          <p:cNvSpPr/>
          <p:nvPr>
            <p:ph idx="4" type="pic"/>
          </p:nvPr>
        </p:nvSpPr>
        <p:spPr>
          <a:xfrm>
            <a:off x="4779519" y="574793"/>
            <a:ext cx="4129558" cy="1695618"/>
          </a:xfrm>
          <a:prstGeom prst="rect">
            <a:avLst/>
          </a:prstGeom>
          <a:noFill/>
          <a:ln>
            <a:noFill/>
          </a:ln>
        </p:spPr>
      </p:sp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3133" y="847843"/>
            <a:ext cx="3862185" cy="134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 txBox="1"/>
          <p:nvPr>
            <p:ph idx="5" type="body"/>
          </p:nvPr>
        </p:nvSpPr>
        <p:spPr>
          <a:xfrm>
            <a:off x="213841" y="4518983"/>
            <a:ext cx="4124320" cy="2161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4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49" name="Google Shape;49;p14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50" name="Google Shape;50;p14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51" name="Google Shape;51;p14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43286" y="3958026"/>
            <a:ext cx="2585270" cy="15054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3287" y="5506719"/>
            <a:ext cx="2585270" cy="1034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4"/>
          <p:cNvSpPr/>
          <p:nvPr/>
        </p:nvSpPr>
        <p:spPr>
          <a:xfrm>
            <a:off x="-2747434" y="3652992"/>
            <a:ext cx="1773766" cy="21544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 이미지 또는 표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1176867" y="5644752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-1176868" y="5837627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1176868" y="6012298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-1176869" y="6172169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625795" y="6177408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-599374" y="5644752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96970" y="1713462"/>
            <a:ext cx="2503998" cy="190921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2696970" y="-603608"/>
            <a:ext cx="1473200" cy="17278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아케틱처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919957" y="-281857"/>
            <a:ext cx="2798213" cy="178645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2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layout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프로젝트 설계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205905" y="800936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205905" y="2844407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05905" y="2622089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6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‒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5"/>
          <p:cNvSpPr/>
          <p:nvPr>
            <p:ph idx="4" type="pic"/>
          </p:nvPr>
        </p:nvSpPr>
        <p:spPr>
          <a:xfrm>
            <a:off x="205905" y="4887878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"/>
          <p:cNvSpPr txBox="1"/>
          <p:nvPr>
            <p:ph idx="5" type="body"/>
          </p:nvPr>
        </p:nvSpPr>
        <p:spPr>
          <a:xfrm>
            <a:off x="205905" y="4665560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6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‒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>
            <p:ph idx="6" type="pic"/>
          </p:nvPr>
        </p:nvSpPr>
        <p:spPr>
          <a:xfrm>
            <a:off x="475399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/>
          <p:nvPr>
            <p:ph idx="7" type="body"/>
          </p:nvPr>
        </p:nvSpPr>
        <p:spPr>
          <a:xfrm>
            <a:off x="205904" y="578618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5"/>
          <p:cNvSpPr/>
          <p:nvPr>
            <p:ph idx="8" type="pic"/>
          </p:nvPr>
        </p:nvSpPr>
        <p:spPr>
          <a:xfrm>
            <a:off x="475399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6" name="Google Shape;76;p15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idx="9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3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96400" y="574792"/>
            <a:ext cx="3400300" cy="13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54626" y="5066513"/>
            <a:ext cx="3282829" cy="140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28733" y="830614"/>
            <a:ext cx="3031044" cy="151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8733" y="2599841"/>
            <a:ext cx="3149013" cy="1866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-3198402" y="4613210"/>
            <a:ext cx="1773766" cy="14520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-3228733" y="259826"/>
            <a:ext cx="1773766" cy="14520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프로세스 흐름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-3283767" y="442176"/>
            <a:ext cx="3143227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어떤 식으로 돌아가는 프로그램인지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입장에서의 프로세스 (개발자가 아닌 분들을 위한 내용)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-3292749" y="4784776"/>
            <a:ext cx="314322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어떤 기능을 구현할 것인지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-1" y="-626852"/>
            <a:ext cx="2011681" cy="474449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 결과물 3개 모두 샘플입니다.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프로젝트에서 나온 결과물을 자유롭게 넣어주시면 됩니다.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3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9293695" y="2165013"/>
            <a:ext cx="1801025" cy="86946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개발 코드/구현 화면에는 &lt;과정 특성&gt;이 나타나는 결과물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*ABAP, UI5 개발 외, Cloud connect / Odata / AWS 연동 등 각각의 단계가 보일 수 있도록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layout 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6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13754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>
            <p:ph idx="2" type="pic"/>
          </p:nvPr>
        </p:nvSpPr>
        <p:spPr>
          <a:xfrm>
            <a:off x="13754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6"/>
          <p:cNvSpPr/>
          <p:nvPr>
            <p:ph idx="3" type="pic"/>
          </p:nvPr>
        </p:nvSpPr>
        <p:spPr>
          <a:xfrm>
            <a:off x="13754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054882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4" type="body"/>
          </p:nvPr>
        </p:nvSpPr>
        <p:spPr>
          <a:xfrm>
            <a:off x="3054882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4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>
            <p:ph idx="5" type="pic"/>
          </p:nvPr>
        </p:nvSpPr>
        <p:spPr>
          <a:xfrm>
            <a:off x="475399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/>
          <p:nvPr>
            <p:ph idx="6" type="pic"/>
          </p:nvPr>
        </p:nvSpPr>
        <p:spPr>
          <a:xfrm>
            <a:off x="475399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6"/>
          <p:cNvSpPr txBox="1"/>
          <p:nvPr>
            <p:ph idx="7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8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>
            <a:off x="-1380067" y="668867"/>
            <a:ext cx="1286934" cy="91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(선택) 코딩화면 추가 시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layout 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4808175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7"/>
          <p:cNvSpPr txBox="1"/>
          <p:nvPr/>
        </p:nvSpPr>
        <p:spPr>
          <a:xfrm>
            <a:off x="137548" y="298450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5</a:t>
            </a:r>
            <a:endParaRPr/>
          </a:p>
        </p:txBody>
      </p:sp>
      <p:sp>
        <p:nvSpPr>
          <p:cNvPr id="121" name="Google Shape;121;p17"/>
          <p:cNvSpPr/>
          <p:nvPr>
            <p:ph idx="2" type="tbl"/>
          </p:nvPr>
        </p:nvSpPr>
        <p:spPr>
          <a:xfrm>
            <a:off x="188325" y="554195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7"/>
          <p:cNvSpPr/>
          <p:nvPr>
            <p:ph idx="3" type="tbl"/>
          </p:nvPr>
        </p:nvSpPr>
        <p:spPr>
          <a:xfrm>
            <a:off x="4808174" y="543442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-1380067" y="668866"/>
            <a:ext cx="1286934" cy="91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(선택) 구현화면 추가 시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5</a:t>
            </a:r>
            <a:endParaRPr/>
          </a:p>
        </p:txBody>
      </p:sp>
      <p:sp>
        <p:nvSpPr>
          <p:cNvPr id="124" name="Google Shape;124;p17"/>
          <p:cNvSpPr/>
          <p:nvPr>
            <p:ph idx="4" type="pic"/>
          </p:nvPr>
        </p:nvSpPr>
        <p:spPr>
          <a:xfrm>
            <a:off x="191893" y="851190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7"/>
          <p:cNvSpPr/>
          <p:nvPr>
            <p:ph idx="5" type="pic"/>
          </p:nvPr>
        </p:nvSpPr>
        <p:spPr>
          <a:xfrm>
            <a:off x="2283328" y="858228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7"/>
          <p:cNvSpPr/>
          <p:nvPr>
            <p:ph idx="6" type="pic"/>
          </p:nvPr>
        </p:nvSpPr>
        <p:spPr>
          <a:xfrm>
            <a:off x="191893" y="2758799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7"/>
          <p:cNvSpPr/>
          <p:nvPr>
            <p:ph idx="7" type="pic"/>
          </p:nvPr>
        </p:nvSpPr>
        <p:spPr>
          <a:xfrm>
            <a:off x="2283328" y="2765837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7"/>
          <p:cNvSpPr/>
          <p:nvPr>
            <p:ph idx="8" type="pic"/>
          </p:nvPr>
        </p:nvSpPr>
        <p:spPr>
          <a:xfrm>
            <a:off x="191893" y="4773740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7"/>
          <p:cNvSpPr/>
          <p:nvPr>
            <p:ph idx="9" type="pic"/>
          </p:nvPr>
        </p:nvSpPr>
        <p:spPr>
          <a:xfrm>
            <a:off x="2283328" y="4780778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7"/>
          <p:cNvSpPr/>
          <p:nvPr>
            <p:ph idx="13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7"/>
          <p:cNvSpPr/>
          <p:nvPr>
            <p:ph idx="14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/>
          <p:nvPr>
            <p:ph idx="15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7"/>
          <p:cNvSpPr/>
          <p:nvPr>
            <p:ph idx="16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7"/>
          <p:cNvSpPr/>
          <p:nvPr>
            <p:ph idx="17" type="pic"/>
          </p:nvPr>
        </p:nvSpPr>
        <p:spPr>
          <a:xfrm>
            <a:off x="4822322" y="4780036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7"/>
          <p:cNvSpPr/>
          <p:nvPr>
            <p:ph idx="18" type="pic"/>
          </p:nvPr>
        </p:nvSpPr>
        <p:spPr>
          <a:xfrm>
            <a:off x="6913757" y="4787074"/>
            <a:ext cx="2038350" cy="13607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layout 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4808175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>
            <p:ph idx="2" type="tbl"/>
          </p:nvPr>
        </p:nvSpPr>
        <p:spPr>
          <a:xfrm>
            <a:off x="4808175" y="4783671"/>
            <a:ext cx="4147501" cy="1945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8"/>
          <p:cNvSpPr txBox="1"/>
          <p:nvPr/>
        </p:nvSpPr>
        <p:spPr>
          <a:xfrm>
            <a:off x="4749676" y="453711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결론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>
            <p:ph idx="3" type="tbl"/>
          </p:nvPr>
        </p:nvSpPr>
        <p:spPr>
          <a:xfrm>
            <a:off x="4808174" y="554196"/>
            <a:ext cx="4147501" cy="3856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8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6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88326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>
            <p:ph idx="4" type="tbl"/>
          </p:nvPr>
        </p:nvSpPr>
        <p:spPr>
          <a:xfrm>
            <a:off x="188325" y="554195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8"/>
          <p:cNvSpPr/>
          <p:nvPr>
            <p:ph idx="5" type="pic"/>
          </p:nvPr>
        </p:nvSpPr>
        <p:spPr>
          <a:xfrm>
            <a:off x="191893" y="851190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8"/>
          <p:cNvSpPr/>
          <p:nvPr>
            <p:ph idx="6" type="pic"/>
          </p:nvPr>
        </p:nvSpPr>
        <p:spPr>
          <a:xfrm>
            <a:off x="2283328" y="858228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8"/>
          <p:cNvSpPr/>
          <p:nvPr>
            <p:ph idx="7" type="pic"/>
          </p:nvPr>
        </p:nvSpPr>
        <p:spPr>
          <a:xfrm>
            <a:off x="191893" y="2758799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8"/>
          <p:cNvSpPr/>
          <p:nvPr>
            <p:ph idx="8" type="pic"/>
          </p:nvPr>
        </p:nvSpPr>
        <p:spPr>
          <a:xfrm>
            <a:off x="2283328" y="2765837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8"/>
          <p:cNvSpPr/>
          <p:nvPr>
            <p:ph idx="9" type="pic"/>
          </p:nvPr>
        </p:nvSpPr>
        <p:spPr>
          <a:xfrm>
            <a:off x="191893" y="4773740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8"/>
          <p:cNvSpPr/>
          <p:nvPr>
            <p:ph idx="13" type="pic"/>
          </p:nvPr>
        </p:nvSpPr>
        <p:spPr>
          <a:xfrm>
            <a:off x="2283328" y="4780778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8"/>
          <p:cNvSpPr/>
          <p:nvPr>
            <p:ph idx="14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8"/>
          <p:cNvSpPr/>
          <p:nvPr>
            <p:ph idx="15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8"/>
          <p:cNvSpPr/>
          <p:nvPr>
            <p:ph idx="16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8"/>
          <p:cNvSpPr/>
          <p:nvPr>
            <p:ph idx="17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7 (4인조)">
  <p:cSld name="Layout 7 (4인조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>
            <p:ph idx="2" type="pic"/>
          </p:nvPr>
        </p:nvSpPr>
        <p:spPr>
          <a:xfrm>
            <a:off x="4753999" y="574793"/>
            <a:ext cx="4245622" cy="2486042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>
            <p:ph idx="3" type="tbl"/>
          </p:nvPr>
        </p:nvSpPr>
        <p:spPr>
          <a:xfrm>
            <a:off x="144379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9"/>
          <p:cNvSpPr/>
          <p:nvPr>
            <p:ph idx="4" type="tbl"/>
          </p:nvPr>
        </p:nvSpPr>
        <p:spPr>
          <a:xfrm>
            <a:off x="4753998" y="3244402"/>
            <a:ext cx="4245623" cy="338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5" name="Google Shape;165;p19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283700" y="574793"/>
            <a:ext cx="2011681" cy="103810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 한장만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조원의 얼굴 및 상반신이 잘 보이도록 촬영 (구도는 제 3자가 찍어주는 정방향 권장)</a:t>
            </a:r>
            <a:endParaRPr/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너무 어둡거나 밝지 않게, 휴대폰 필터 최소화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흰색 뒷배경 권장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-1380067" y="668866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8-1 (8인조)">
  <p:cSld name="Layout 8-1 (8인조)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 (1조)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 (2조)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>
            <p:ph idx="2" type="tbl"/>
          </p:nvPr>
        </p:nvSpPr>
        <p:spPr>
          <a:xfrm>
            <a:off x="144379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7" name="Google Shape;177;p20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0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-1380067" y="668865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8-1</a:t>
            </a:r>
            <a:endParaRPr/>
          </a:p>
        </p:txBody>
      </p:sp>
      <p:sp>
        <p:nvSpPr>
          <p:cNvPr id="184" name="Google Shape;184;p20"/>
          <p:cNvSpPr/>
          <p:nvPr>
            <p:ph idx="3" type="tbl"/>
          </p:nvPr>
        </p:nvSpPr>
        <p:spPr>
          <a:xfrm>
            <a:off x="4753998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1"/>
          <p:cNvCxnSpPr/>
          <p:nvPr/>
        </p:nvCxnSpPr>
        <p:spPr>
          <a:xfrm>
            <a:off x="4572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10"/>
          <p:cNvGraphicFramePr/>
          <p:nvPr/>
        </p:nvGraphicFramePr>
        <p:xfrm>
          <a:off x="4754563" y="2847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 [PM, MM 설계, ABAP 개발]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10"/>
          <p:cNvSpPr/>
          <p:nvPr>
            <p:ph idx="3" type="pic"/>
          </p:nvPr>
        </p:nvSpPr>
        <p:spPr>
          <a:xfrm>
            <a:off x="14437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10"/>
          <p:cNvSpPr/>
          <p:nvPr>
            <p:ph idx="5" type="pic"/>
          </p:nvPr>
        </p:nvSpPr>
        <p:spPr>
          <a:xfrm>
            <a:off x="475399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320" name="Google Shape;320;p10"/>
          <p:cNvGraphicFramePr/>
          <p:nvPr/>
        </p:nvGraphicFramePr>
        <p:xfrm>
          <a:off x="144379" y="2847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 [PM, MM 설계, ABAP 개발]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804334" y="295275"/>
            <a:ext cx="3141134" cy="690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ko-KR"/>
              <a:t>S&amp;C / 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클라우드</a:t>
            </a:r>
            <a:r>
              <a:rPr b="0" lang="ko-KR"/>
              <a:t> 2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b="0" lang="ko-KR"/>
              <a:t>5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조</a:t>
            </a:r>
            <a:endParaRPr/>
          </a:p>
        </p:txBody>
      </p:sp>
      <p:pic>
        <p:nvPicPr>
          <p:cNvPr id="215" name="Google Shape;21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1363" l="0" r="0" t="-11351"/>
          <a:stretch/>
        </p:blipFill>
        <p:spPr>
          <a:xfrm>
            <a:off x="219080" y="1047750"/>
            <a:ext cx="4124401" cy="2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"/>
          <p:cNvSpPr txBox="1"/>
          <p:nvPr>
            <p:ph idx="3" type="body"/>
          </p:nvPr>
        </p:nvSpPr>
        <p:spPr>
          <a:xfrm>
            <a:off x="213841" y="6494993"/>
            <a:ext cx="3441143" cy="205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2022.0224~2022.04.14</a:t>
            </a:r>
            <a:endParaRPr/>
          </a:p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설계 12일, 개발  38일</a:t>
            </a:r>
            <a:endParaRPr/>
          </a:p>
        </p:txBody>
      </p:sp>
      <p:sp>
        <p:nvSpPr>
          <p:cNvPr id="217" name="Google Shape;217;p2"/>
          <p:cNvSpPr txBox="1"/>
          <p:nvPr>
            <p:ph idx="5" type="body"/>
          </p:nvPr>
        </p:nvSpPr>
        <p:spPr>
          <a:xfrm>
            <a:off x="4784245" y="4077745"/>
            <a:ext cx="4135437" cy="2631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ABAP</a:t>
            </a:r>
            <a:endParaRPr b="1" sz="9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Batch Job을 활용한 안전재고와 지점 Store Level 기준으로 재고를 자동으로 보충해주는 Auto Fill-Up 기능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결재문서 생성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결재문서 승인 및 발주오더 생성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발주오더 조회 및 입고처리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재고 조회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지점 간 R/T 지시 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Exel Upload와 Field Symbol 을 활용하여 모든 Transparent Table 에 대량의 데이터 생성 가능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OData Service</a:t>
            </a:r>
            <a:endParaRPr b="1" sz="9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CDS View </a:t>
            </a:r>
            <a:r>
              <a:rPr lang="ko-KR" sz="700"/>
              <a:t>를 활용한 </a:t>
            </a:r>
            <a:r>
              <a:rPr lang="ko-KR" sz="700"/>
              <a:t>조회성 OData Service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SAP Gateway 로 구축한 OData Service의 CREATE_DEEP_ENTITY 와 GET_EXPANDED_ENTITY, </a:t>
            </a:r>
            <a:r>
              <a:rPr lang="ko-KR" sz="700"/>
              <a:t>GET_EXPANDED_ENTITYSET 메소드를 활용해 HEADER / ITEMS 관계의 두 Entity 관리의 체계화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OData Service의 조회 조건을 통한 계정에 따른 조회 권한 제한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SAP UI5</a:t>
            </a:r>
            <a:endParaRPr b="1" sz="9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Flexible Column Layout 을 활용하여 관계성이 높은 업무를 묶어 업무 연계성 극대화</a:t>
            </a:r>
            <a:endParaRPr sz="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/>
              <a:t>[지점의 재고 확인(</a:t>
            </a: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BeginColumnPage)</a:t>
            </a:r>
            <a:r>
              <a:rPr lang="ko-KR" sz="700"/>
              <a:t> / 상품 상세 정보, 판매 실적, 타지점 재고 조회(</a:t>
            </a: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MidColumnPage) / 재고 이전 요청(EndColumnPage) ]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sap.ui.table.Table 의 rowSelectionChange 이벤트를 활용하여 동적인 선택지 부여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Main View 와 Detail View 사이의 화면 전화에 조건을 주어 업무 처리 우선도 부여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재고 이전에 입고 예정 수량을 활용한 Two-Step 방식 구현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AWS Cloud SNS Service를 활용한 R/T 지시(본사 지시건) 처리 결과 문자 전송 기능</a:t>
            </a:r>
            <a:endParaRPr sz="700"/>
          </a:p>
        </p:txBody>
      </p:sp>
      <p:sp>
        <p:nvSpPr>
          <p:cNvPr id="218" name="Google Shape;218;p2"/>
          <p:cNvSpPr txBox="1"/>
          <p:nvPr>
            <p:ph idx="4" type="body"/>
          </p:nvPr>
        </p:nvSpPr>
        <p:spPr>
          <a:xfrm>
            <a:off x="4789488" y="582613"/>
            <a:ext cx="4135437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Digital Transformation 화를 통해 지점별 재고와 결재 상태 조회, 자재 문서의 관리를 용이하게 하며 각 업무 프로세스의 연계성을 높여 업무 효율을 극대화 하고 </a:t>
            </a: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 시스템의 체계화한다.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데이터의 전산화를 통해 재고 보충의 자동화가 가능하다.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실적 관리가 용이 하며 이를 통해 적절한 R/T 지시가 가능하다.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</a:rPr>
              <a:t>지점장의 업무 편의를 위해 지점 업무 프로그램은 SAP UI5를 통해 구축한다.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</a:rPr>
              <a:t>지점간 재고 이전 요청 시스템 체계화로 재고 회전율을 높인다.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219" name="Google Shape;219;p2"/>
          <p:cNvSpPr txBox="1"/>
          <p:nvPr>
            <p:ph idx="6" type="body"/>
          </p:nvPr>
        </p:nvSpPr>
        <p:spPr>
          <a:xfrm>
            <a:off x="5719288" y="248789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Framework / Library: SAP UI5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Infra / Middleware: S/4HANA, SAP Cloud Platform(SCP), Business Technology Platform(BTP),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Module : MM(Material Management)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220" name="Google Shape;220;p2"/>
          <p:cNvSpPr txBox="1"/>
          <p:nvPr>
            <p:ph idx="7" type="body"/>
          </p:nvPr>
        </p:nvSpPr>
        <p:spPr>
          <a:xfrm>
            <a:off x="5719288" y="318494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ABAP, JavaScript, HTML5</a:t>
            </a:r>
            <a:r>
              <a:rPr lang="ko-KR"/>
              <a:t>, XML </a:t>
            </a:r>
            <a:r>
              <a:rPr lang="ko-KR"/>
              <a:t>, CSS</a:t>
            </a:r>
            <a:endParaRPr/>
          </a:p>
        </p:txBody>
      </p:sp>
      <p:sp>
        <p:nvSpPr>
          <p:cNvPr id="221" name="Google Shape;221;p2"/>
          <p:cNvSpPr txBox="1"/>
          <p:nvPr>
            <p:ph idx="8" type="body"/>
          </p:nvPr>
        </p:nvSpPr>
        <p:spPr>
          <a:xfrm>
            <a:off x="213850" y="3725225"/>
            <a:ext cx="4124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[S&amp;C]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발주와 재고관리 프로세스에 중점을 둔 </a:t>
            </a:r>
            <a:r>
              <a:rPr lang="ko-KR"/>
              <a:t>ERP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프로그램 구축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 txBox="1"/>
          <p:nvPr>
            <p:ph idx="9" type="body"/>
          </p:nvPr>
        </p:nvSpPr>
        <p:spPr>
          <a:xfrm>
            <a:off x="213841" y="4746716"/>
            <a:ext cx="41244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700"/>
              <a:t>[S&amp;C] </a:t>
            </a:r>
            <a:r>
              <a:rPr lang="ko-KR" sz="700">
                <a:latin typeface="Arial"/>
                <a:ea typeface="Arial"/>
                <a:cs typeface="Arial"/>
                <a:sym typeface="Arial"/>
              </a:rPr>
              <a:t>발주와 재고관리 프로세스에 중점을 둔 </a:t>
            </a:r>
            <a:r>
              <a:rPr lang="ko-KR" sz="700"/>
              <a:t>ERP </a:t>
            </a:r>
            <a:r>
              <a:rPr lang="ko-KR" sz="700">
                <a:latin typeface="Arial"/>
                <a:ea typeface="Arial"/>
                <a:cs typeface="Arial"/>
                <a:sym typeface="Arial"/>
              </a:rPr>
              <a:t>프로그램 구축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80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별 안전 재고에 따라 매일 Routineray 하게 실행되는 Batch Job을 활용한 Auto Fill-Up 기능으로 재고를 자동으로 보충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판매 실적에 따라 Store Level을 부여하고 이에 맞춰 지점마다 보유 할 수 있는 안전 재고 수량을 고정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본사에서 지점별 상품 판매 실적을 기준으로 지점간 R/T를 지시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본사 영업팀 MD 업무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잔여 재고에 변동이 없는 경우 반려 불가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지점에서 추가로 상품이 필요한 경우 타 지점에 STO 요청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위 세가지의 기능을 핵심으로 지점 잔여 재고의 지점 간 순환을 극대화 하여 시즌 종료시 잔여 재고 수량을 최소화 하는 것을 주 목표로 한다.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3"/>
          <p:cNvGraphicFramePr/>
          <p:nvPr/>
        </p:nvGraphicFramePr>
        <p:xfrm>
          <a:off x="4789488" y="25479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553075"/>
                <a:gridCol w="1139525"/>
                <a:gridCol w="1517850"/>
                <a:gridCol w="937675"/>
              </a:tblGrid>
              <a:tr h="20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작업내용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산출물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준비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수행계획 수립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멤버 구성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상세 일정 확정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-프로세스 모듈 선정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-팀원 역할 분담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-일정계획표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(WBS)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-프로젝트계획서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분석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-요구사항 분석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-AS-IS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-To-BE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-프로세스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-타겟 기업 조직 정의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-테이블 간의 관계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 </a:t>
                      </a:r>
                      <a:r>
                        <a:rPr lang="ko-KR" sz="800"/>
                        <a:t>AS-IS계획서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-TO-BE계획서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-조직정의서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설계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-DB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-Maintenance View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설계 및 생성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-Table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-화면 설계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-ERD설계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-마스터 테이블 및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트랜잭션테이블 설계 및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관계 결정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-마스터 데이터 관리를 위한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유지보수 뷰 생성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시나리오 구성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 </a:t>
                      </a:r>
                      <a:r>
                        <a:rPr lang="ko-KR" sz="800"/>
                        <a:t>ERD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-테이블 정의서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-개발 프로그램 리스트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스펙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구현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-Module Pool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프로그램 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-Report 프로그램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-AWS 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개발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-개발리스트 정의서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참조하여 프로그램 개발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 시나리오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선정/준비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 수행 및 보완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-통합테스트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시나리오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-구현 결과 상세 사양서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완료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-완료 및 발표 준비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-영상 제작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-포트폴리오 제작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-영상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(개발/시연)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-포트폴리오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8" name="Google Shape;228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77" l="-23399" r="-23399" t="377"/>
          <a:stretch/>
        </p:blipFill>
        <p:spPr>
          <a:xfrm>
            <a:off x="205905" y="574793"/>
            <a:ext cx="4129500" cy="16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>
            <p:ph idx="1" type="body"/>
          </p:nvPr>
        </p:nvSpPr>
        <p:spPr>
          <a:xfrm>
            <a:off x="205905" y="2541385"/>
            <a:ext cx="4129558" cy="169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</a:pPr>
            <a:r>
              <a:rPr lang="ko-KR"/>
              <a:t>   </a:t>
            </a:r>
            <a:endParaRPr/>
          </a:p>
        </p:txBody>
      </p:sp>
      <p:pic>
        <p:nvPicPr>
          <p:cNvPr id="230" name="Google Shape;230;p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-6054" r="-6065" t="0"/>
          <a:stretch/>
        </p:blipFill>
        <p:spPr>
          <a:xfrm>
            <a:off x="4779519" y="574793"/>
            <a:ext cx="4129557" cy="169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"/>
          <p:cNvSpPr txBox="1"/>
          <p:nvPr>
            <p:ph idx="5" type="body"/>
          </p:nvPr>
        </p:nvSpPr>
        <p:spPr>
          <a:xfrm>
            <a:off x="213841" y="4518983"/>
            <a:ext cx="4124320" cy="2161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50"/>
              <a:t>ABAP </a:t>
            </a:r>
            <a:endParaRPr b="1" sz="8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AUTO Fill-Up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엑셀 업로드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재고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판매 실적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본사 R/T 지시 생성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문서 생성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문서 승인 및 반려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오더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판매 데이터 생성 프로그램</a:t>
            </a:r>
            <a:endParaRPr sz="6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50"/>
              <a:t>SAP UI5</a:t>
            </a:r>
            <a:endParaRPr b="1" sz="850"/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지점의 재고 확인 / 상품 상세 정보, 판매 실적, 타지점 재고 조회 </a:t>
            </a: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/ 재고 이전 요청  업무 연계 프로그램  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Chart, Create)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지점간 재고 이동 (본사 지시건 / 지점 요청 건) 조회(Report), 승인, 반려(Create, Update) 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Create, Update)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요청한 재고 이동 결재 문서 조회(Report), 승인된 재고 이동건 입고 처리(Create, Update) 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Create, Update)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판매 실적 조회프로그램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(Chart) 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</p:txBody>
      </p:sp>
      <p:pic>
        <p:nvPicPr>
          <p:cNvPr id="232" name="Google Shape;23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400" y="2546874"/>
            <a:ext cx="2321547" cy="16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19776" r="-19790" t="0"/>
          <a:stretch/>
        </p:blipFill>
        <p:spPr>
          <a:xfrm>
            <a:off x="205905" y="800936"/>
            <a:ext cx="4114801" cy="176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>
            <p:ph idx="3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8" y="2865500"/>
            <a:ext cx="3105735" cy="1739525"/>
          </a:xfrm>
          <a:prstGeom prst="rect">
            <a:avLst/>
          </a:prstGeom>
          <a:noFill/>
        </p:spPr>
      </p:pic>
      <p:sp>
        <p:nvSpPr>
          <p:cNvPr id="239" name="Google Shape;239;p4"/>
          <p:cNvSpPr txBox="1"/>
          <p:nvPr>
            <p:ph idx="1" type="body"/>
          </p:nvPr>
        </p:nvSpPr>
        <p:spPr>
          <a:xfrm>
            <a:off x="205905" y="2622089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61722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 </a:t>
            </a:r>
            <a:r>
              <a:rPr lang="ko-KR"/>
              <a:t>조직정의서</a:t>
            </a:r>
            <a:endParaRPr/>
          </a:p>
        </p:txBody>
      </p:sp>
      <p:pic>
        <p:nvPicPr>
          <p:cNvPr id="240" name="Google Shape;240;p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-34203" r="-34203" t="0"/>
          <a:stretch/>
        </p:blipFill>
        <p:spPr>
          <a:xfrm>
            <a:off x="205905" y="4887878"/>
            <a:ext cx="4114801" cy="176056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"/>
          <p:cNvSpPr txBox="1"/>
          <p:nvPr>
            <p:ph idx="5" type="body"/>
          </p:nvPr>
        </p:nvSpPr>
        <p:spPr>
          <a:xfrm>
            <a:off x="205905" y="4665560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61722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ERD</a:t>
            </a:r>
            <a:endParaRPr/>
          </a:p>
        </p:txBody>
      </p:sp>
      <p:pic>
        <p:nvPicPr>
          <p:cNvPr id="242" name="Google Shape;242;p4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-24493" l="0" r="0" t="-24493"/>
          <a:stretch/>
        </p:blipFill>
        <p:spPr>
          <a:xfrm>
            <a:off x="4753999" y="574792"/>
            <a:ext cx="2853302" cy="3025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"/>
          <p:cNvSpPr txBox="1"/>
          <p:nvPr>
            <p:ph idx="7" type="body"/>
          </p:nvPr>
        </p:nvSpPr>
        <p:spPr>
          <a:xfrm>
            <a:off x="205904" y="578618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프로세스 흐름도</a:t>
            </a:r>
            <a:endParaRPr/>
          </a:p>
        </p:txBody>
      </p:sp>
      <p:pic>
        <p:nvPicPr>
          <p:cNvPr id="244" name="Google Shape;244;p4"/>
          <p:cNvPicPr preferRelativeResize="0"/>
          <p:nvPr>
            <p:ph idx="8" type="pic"/>
          </p:nvPr>
        </p:nvPicPr>
        <p:blipFill rotWithShape="1">
          <a:blip r:embed="rId7">
            <a:alphaModFix/>
          </a:blip>
          <a:srcRect b="-26355" l="0" r="0" t="-26339"/>
          <a:stretch/>
        </p:blipFill>
        <p:spPr>
          <a:xfrm>
            <a:off x="4753998" y="3686905"/>
            <a:ext cx="2853304" cy="3025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"/>
          <p:cNvSpPr txBox="1"/>
          <p:nvPr>
            <p:ph idx="9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Flexible Column Layout 을 </a:t>
            </a:r>
            <a:r>
              <a:rPr lang="ko-KR"/>
              <a:t>활용하여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/>
              <a:t>지점의 재고 확인(</a:t>
            </a:r>
            <a:r>
              <a:rPr lang="ko-KR" sz="700">
                <a:solidFill>
                  <a:srgbClr val="32363A"/>
                </a:solidFill>
                <a:highlight>
                  <a:schemeClr val="lt1"/>
                </a:highlight>
              </a:rPr>
              <a:t>BeginColumnPage)</a:t>
            </a:r>
            <a:r>
              <a:rPr lang="ko-KR" sz="700"/>
              <a:t> / 상품 상세 정보, 판매 실적, 타지점 재고 조회(</a:t>
            </a:r>
            <a:r>
              <a:rPr lang="ko-KR" sz="700">
                <a:solidFill>
                  <a:srgbClr val="32363A"/>
                </a:solidFill>
                <a:highlight>
                  <a:schemeClr val="lt1"/>
                </a:highlight>
              </a:rPr>
              <a:t>MidColumnPage) / 재고 이전 요청(EndColumnPage) </a:t>
            </a:r>
            <a:endParaRPr/>
          </a:p>
        </p:txBody>
      </p:sp>
      <p:sp>
        <p:nvSpPr>
          <p:cNvPr id="246" name="Google Shape;246;p4"/>
          <p:cNvSpPr txBox="1"/>
          <p:nvPr>
            <p:ph idx="13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OData Service 의 create_deep_entity 메소드를 활용한 Header - Items 구조의 두 테이블의 데이터를 동시에 생성해 Number Range 채번을 하나의 메소드에서 처리해  부여해 준다.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8809" l="0" r="0" t="-8809"/>
          <a:stretch/>
        </p:blipFill>
        <p:spPr>
          <a:xfrm>
            <a:off x="137548" y="3686905"/>
            <a:ext cx="2853300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>
            <p:ph idx="4" type="body"/>
          </p:nvPr>
        </p:nvSpPr>
        <p:spPr>
          <a:xfrm>
            <a:off x="3054882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지점별 판매 실적을 기반으로 Store Level을 부여하고 이를 기반으로 보유 할 수 있는 안전재고 수량을 정해준다.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상품별 재고와 안전재고를 비교하여 </a:t>
            </a:r>
            <a:r>
              <a:rPr lang="ko-KR"/>
              <a:t>Store Level이 높은 순으로 안전재고 만큼 상품을 자동 보충해주는 프로그램이다.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이를 Batch Job을 활용하여 매일 자동 실행하여 Auto Fill-Up 기능을 수행한다.</a:t>
            </a:r>
            <a:endParaRPr/>
          </a:p>
        </p:txBody>
      </p:sp>
      <p:pic>
        <p:nvPicPr>
          <p:cNvPr id="253" name="Google Shape;253;p5"/>
          <p:cNvPicPr preferRelativeResize="0"/>
          <p:nvPr>
            <p:ph idx="5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00" y="574875"/>
            <a:ext cx="2853300" cy="3004100"/>
          </a:xfrm>
          <a:prstGeom prst="rect">
            <a:avLst/>
          </a:prstGeom>
          <a:noFill/>
        </p:spPr>
      </p:pic>
      <p:sp>
        <p:nvSpPr>
          <p:cNvPr id="254" name="Google Shape;254;p5"/>
          <p:cNvSpPr txBox="1"/>
          <p:nvPr>
            <p:ph idx="7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/>
              <a:t>입고 처리 시 자재문서 생성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highlight>
                  <a:srgbClr val="FFFFFF"/>
                </a:highlight>
              </a:rPr>
              <a:t>다른 판매 오더를 선택하고 입고 처리를 할 경우 자재 문서가 생성되지 않게 처리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>
                <a:highlight>
                  <a:srgbClr val="FFFFFF"/>
                </a:highlight>
              </a:rPr>
              <a:t>여러 건 입고 처리할 경우 똑같은 자재 문서번호를 갖되 인덱스는 각 건마다 다르게 부여하여 처리</a:t>
            </a:r>
            <a:endParaRPr/>
          </a:p>
        </p:txBody>
      </p:sp>
      <p:pic>
        <p:nvPicPr>
          <p:cNvPr id="255" name="Google Shape;255;p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-1440" t="0"/>
          <a:stretch/>
        </p:blipFill>
        <p:spPr>
          <a:xfrm>
            <a:off x="4753999" y="3686892"/>
            <a:ext cx="2853299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 txBox="1"/>
          <p:nvPr>
            <p:ph idx="1" type="body"/>
          </p:nvPr>
        </p:nvSpPr>
        <p:spPr>
          <a:xfrm>
            <a:off x="7671332" y="3686892"/>
            <a:ext cx="1346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결재 승인 처리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1차 결재자와 2차 결재자가 승인 했을 때를 조건문으로 나누어서 처리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최종결재자가 승인하면 넘버레인지를 채번한 후 반복문을 이용해 PO테이블에 신규 레코드 생성</a:t>
            </a:r>
            <a:endParaRPr/>
          </a:p>
        </p:txBody>
      </p:sp>
      <p:pic>
        <p:nvPicPr>
          <p:cNvPr id="257" name="Google Shape;257;p5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-37565" r="-37565" t="0"/>
          <a:stretch/>
        </p:blipFill>
        <p:spPr>
          <a:xfrm>
            <a:off x="137548" y="574868"/>
            <a:ext cx="2853299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"/>
          <p:cNvSpPr txBox="1"/>
          <p:nvPr>
            <p:ph idx="4" type="body"/>
          </p:nvPr>
        </p:nvSpPr>
        <p:spPr>
          <a:xfrm>
            <a:off x="3054845" y="574867"/>
            <a:ext cx="1346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지점간 재고 이동 본사 지시건은 기본적으로 지점에서 거부가 불가능 하다.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하지만 본사에서 지시한 시점과 해당 지시를 수행하는 시점의 지점 재고의 차이로 인한 문제를 Handling 하기 위해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Table에서의 Row를 클릭시 해당 Row의 지시 내역과 지점 재고를 비교하여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지시를 이행 할 수 있는 경우 발송, 지시를 이행 할 수 없지만 일부 발송이 가능한 경우는 일부 발송,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재고가 0인 경우는 반려 버튼과 MessageStrip 을 통한 지시 사항을 생성해준다.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6"/>
          <p:cNvGraphicFramePr/>
          <p:nvPr/>
        </p:nvGraphicFramePr>
        <p:xfrm>
          <a:off x="188913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/>
                        <a:t>SAP </a:t>
                      </a:r>
                      <a:r>
                        <a:rPr lang="ko-KR" sz="600"/>
                        <a:t>Fiori Launchpad</a:t>
                      </a:r>
                      <a:endParaRPr b="0" sz="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조회 화면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상품 상세 정보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상품 상세 정보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" name="Google Shape;264;p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-26475" l="0" r="0" t="-26475"/>
          <a:stretch/>
        </p:blipFill>
        <p:spPr>
          <a:xfrm>
            <a:off x="2283318" y="851190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-26569" l="0" r="0" t="-26569"/>
          <a:stretch/>
        </p:blipFill>
        <p:spPr>
          <a:xfrm>
            <a:off x="191978" y="2748641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-26923" l="-658" r="-648" t="-26923"/>
          <a:stretch/>
        </p:blipFill>
        <p:spPr>
          <a:xfrm>
            <a:off x="2283243" y="2753999"/>
            <a:ext cx="2038502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-26030" l="0" r="0" t="-26014"/>
          <a:stretch/>
        </p:blipFill>
        <p:spPr>
          <a:xfrm>
            <a:off x="191978" y="4773750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-26200" l="0" r="0" t="-26215"/>
          <a:stretch/>
        </p:blipFill>
        <p:spPr>
          <a:xfrm>
            <a:off x="2283328" y="4780778"/>
            <a:ext cx="2038349" cy="13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"/>
          <p:cNvSpPr/>
          <p:nvPr>
            <p:ph idx="13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6"/>
          <p:cNvSpPr/>
          <p:nvPr>
            <p:ph idx="14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6"/>
          <p:cNvSpPr/>
          <p:nvPr>
            <p:ph idx="15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6"/>
          <p:cNvSpPr/>
          <p:nvPr>
            <p:ph idx="16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6"/>
          <p:cNvSpPr/>
          <p:nvPr>
            <p:ph idx="17" type="pic"/>
          </p:nvPr>
        </p:nvSpPr>
        <p:spPr>
          <a:xfrm>
            <a:off x="4822322" y="4780036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6"/>
          <p:cNvSpPr/>
          <p:nvPr>
            <p:ph idx="18" type="pic"/>
          </p:nvPr>
        </p:nvSpPr>
        <p:spPr>
          <a:xfrm>
            <a:off x="6913757" y="4787074"/>
            <a:ext cx="2038350" cy="1360727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75" name="Google Shape;275;p6"/>
          <p:cNvGraphicFramePr/>
          <p:nvPr/>
        </p:nvGraphicFramePr>
        <p:xfrm>
          <a:off x="4808539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6" name="Google Shape;276;p6"/>
          <p:cNvPicPr preferRelativeResize="0"/>
          <p:nvPr>
            <p:ph idx="9" type="pic"/>
          </p:nvPr>
        </p:nvPicPr>
        <p:blipFill rotWithShape="1">
          <a:blip r:embed="rId8">
            <a:alphaModFix/>
          </a:blip>
          <a:srcRect b="0" l="17312" r="17306" t="0"/>
          <a:stretch/>
        </p:blipFill>
        <p:spPr>
          <a:xfrm>
            <a:off x="4822328" y="4773753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"/>
          <p:cNvPicPr preferRelativeResize="0"/>
          <p:nvPr>
            <p:ph idx="9" type="pic"/>
          </p:nvPr>
        </p:nvPicPr>
        <p:blipFill rotWithShape="1">
          <a:blip r:embed="rId9">
            <a:alphaModFix/>
          </a:blip>
          <a:srcRect b="0" l="17351" r="17344" t="0"/>
          <a:stretch/>
        </p:blipFill>
        <p:spPr>
          <a:xfrm>
            <a:off x="6913753" y="4773753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"/>
          <p:cNvPicPr preferRelativeResize="0"/>
          <p:nvPr>
            <p:ph idx="9" type="pic"/>
          </p:nvPr>
        </p:nvPicPr>
        <p:blipFill rotWithShape="1">
          <a:blip r:embed="rId10">
            <a:alphaModFix/>
          </a:blip>
          <a:srcRect b="0" l="17501" r="17508" t="0"/>
          <a:stretch/>
        </p:blipFill>
        <p:spPr>
          <a:xfrm>
            <a:off x="4822328" y="2784528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"/>
          <p:cNvPicPr preferRelativeResize="0"/>
          <p:nvPr>
            <p:ph idx="9" type="pic"/>
          </p:nvPr>
        </p:nvPicPr>
        <p:blipFill rotWithShape="1">
          <a:blip r:embed="rId11">
            <a:alphaModFix/>
          </a:blip>
          <a:srcRect b="0" l="17388" r="17388" t="0"/>
          <a:stretch/>
        </p:blipFill>
        <p:spPr>
          <a:xfrm>
            <a:off x="6913753" y="2799766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"/>
          <p:cNvPicPr preferRelativeResize="0"/>
          <p:nvPr>
            <p:ph idx="9" type="pic"/>
          </p:nvPr>
        </p:nvPicPr>
        <p:blipFill rotWithShape="1">
          <a:blip r:embed="rId12">
            <a:alphaModFix/>
          </a:blip>
          <a:srcRect b="-25845" l="0" r="0" t="-25830"/>
          <a:stretch/>
        </p:blipFill>
        <p:spPr>
          <a:xfrm>
            <a:off x="4822328" y="851203"/>
            <a:ext cx="2038349" cy="13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>
            <p:ph idx="9" type="pic"/>
          </p:nvPr>
        </p:nvPicPr>
        <p:blipFill rotWithShape="1">
          <a:blip r:embed="rId13">
            <a:alphaModFix/>
          </a:blip>
          <a:srcRect b="-26289" l="9" r="0" t="-26289"/>
          <a:stretch/>
        </p:blipFill>
        <p:spPr>
          <a:xfrm>
            <a:off x="6913753" y="851203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"/>
          <p:cNvPicPr preferRelativeResize="0"/>
          <p:nvPr>
            <p:ph idx="8" type="pic"/>
          </p:nvPr>
        </p:nvPicPr>
        <p:blipFill rotWithShape="1">
          <a:blip r:embed="rId14">
            <a:alphaModFix/>
          </a:blip>
          <a:srcRect b="-18082" l="0" r="10" t="-18082"/>
          <a:stretch/>
        </p:blipFill>
        <p:spPr>
          <a:xfrm>
            <a:off x="191968" y="864515"/>
            <a:ext cx="2038350" cy="13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7"/>
          <p:cNvGraphicFramePr/>
          <p:nvPr/>
        </p:nvGraphicFramePr>
        <p:xfrm>
          <a:off x="4808538" y="4783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745250"/>
                <a:gridCol w="3401300"/>
              </a:tblGrid>
              <a:tr h="964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난관 / 어려운 점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실시간으로 바뀌는 데이터를 DISPLAY해주는 작업이 어려웠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초기 업무 구축한 프로세스 계획과 실무에서의 프로세스와의 차이로 시즌 종료시 지점 잔여 재고 최소화를 목표로 하며 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실무의 업무 프로세스를 프로젝트에 녹이는 것이 어려웠습니다.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해결방안 /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깨달은 점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설정한 변수를 조건문을 사용해 실시간으로 DISPLAY 해주었습니다.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현직 Fiori 개발자와 모듈 컨설턴트이신 멘토님들의 자문을 구하며 해결해 나갔습니다.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SAP UI5 개발에 있어 기능을 미리 파악하고 OData Service 의 초기 설계를 잘해두어야 구축하는데 용이하다는 점을 깨달았습니다.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8" name="Google Shape;288;p7"/>
          <p:cNvGraphicFramePr/>
          <p:nvPr/>
        </p:nvGraphicFramePr>
        <p:xfrm>
          <a:off x="4808538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상품 선택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생성 했을 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승인/반려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화면에서 레코드 더블 클릭 할 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9" name="Google Shape;289;p7"/>
          <p:cNvGraphicFramePr/>
          <p:nvPr/>
        </p:nvGraphicFramePr>
        <p:xfrm>
          <a:off x="188913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지점 판매 실적 확인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리스트 조회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발주오더리스트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입고 처리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R/T 지시 생성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R/T 지시 생성 완료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0" name="Google Shape;290;p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3740" l="0" r="0" t="13748"/>
          <a:stretch/>
        </p:blipFill>
        <p:spPr>
          <a:xfrm>
            <a:off x="191893" y="851190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20397" l="0" r="0" t="20391"/>
          <a:stretch/>
        </p:blipFill>
        <p:spPr>
          <a:xfrm>
            <a:off x="2283328" y="858228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24937" r="24937" t="0"/>
          <a:stretch/>
        </p:blipFill>
        <p:spPr>
          <a:xfrm>
            <a:off x="191893" y="2758799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/>
          <p:cNvPicPr preferRelativeResize="0"/>
          <p:nvPr>
            <p:ph idx="8" type="pic"/>
          </p:nvPr>
        </p:nvPicPr>
        <p:blipFill rotWithShape="1">
          <a:blip r:embed="rId6">
            <a:alphaModFix/>
          </a:blip>
          <a:srcRect b="0" l="31824" r="31824" t="0"/>
          <a:stretch/>
        </p:blipFill>
        <p:spPr>
          <a:xfrm>
            <a:off x="2283328" y="2765837"/>
            <a:ext cx="2038351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0" l="17190" r="17197" t="0"/>
          <a:stretch/>
        </p:blipFill>
        <p:spPr>
          <a:xfrm>
            <a:off x="191893" y="4773740"/>
            <a:ext cx="2038501" cy="13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>
            <p:ph idx="13" type="pic"/>
          </p:nvPr>
        </p:nvPicPr>
        <p:blipFill rotWithShape="1">
          <a:blip r:embed="rId8">
            <a:alphaModFix/>
          </a:blip>
          <a:srcRect b="0" l="9626" r="9618" t="0"/>
          <a:stretch/>
        </p:blipFill>
        <p:spPr>
          <a:xfrm>
            <a:off x="2283328" y="4780778"/>
            <a:ext cx="2038351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/>
          <p:cNvPicPr preferRelativeResize="0"/>
          <p:nvPr>
            <p:ph idx="14" type="pic"/>
          </p:nvPr>
        </p:nvPicPr>
        <p:blipFill rotWithShape="1">
          <a:blip r:embed="rId9">
            <a:alphaModFix/>
          </a:blip>
          <a:srcRect b="0" l="11668" r="11668" t="0"/>
          <a:stretch/>
        </p:blipFill>
        <p:spPr>
          <a:xfrm>
            <a:off x="4822322" y="857486"/>
            <a:ext cx="2038501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/>
          <p:cNvPicPr preferRelativeResize="0"/>
          <p:nvPr>
            <p:ph idx="15" type="pic"/>
          </p:nvPr>
        </p:nvPicPr>
        <p:blipFill rotWithShape="1">
          <a:blip r:embed="rId10">
            <a:alphaModFix/>
          </a:blip>
          <a:srcRect b="0" l="20646" r="20646" t="0"/>
          <a:stretch/>
        </p:blipFill>
        <p:spPr>
          <a:xfrm>
            <a:off x="6913757" y="864524"/>
            <a:ext cx="2038500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/>
          <p:cNvPicPr preferRelativeResize="0"/>
          <p:nvPr>
            <p:ph idx="16" type="pic"/>
          </p:nvPr>
        </p:nvPicPr>
        <p:blipFill rotWithShape="1">
          <a:blip r:embed="rId11">
            <a:alphaModFix/>
          </a:blip>
          <a:srcRect b="1895" l="0" r="0" t="1904"/>
          <a:stretch/>
        </p:blipFill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/>
          <p:cNvPicPr preferRelativeResize="0"/>
          <p:nvPr>
            <p:ph idx="17" type="pic"/>
          </p:nvPr>
        </p:nvPicPr>
        <p:blipFill rotWithShape="1">
          <a:blip r:embed="rId12">
            <a:alphaModFix/>
          </a:blip>
          <a:srcRect b="0" l="17014" r="17014" t="0"/>
          <a:stretch/>
        </p:blipFill>
        <p:spPr>
          <a:xfrm>
            <a:off x="6913757" y="2772133"/>
            <a:ext cx="2038350" cy="136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09" l="0" r="0" t="709"/>
          <a:stretch/>
        </p:blipFill>
        <p:spPr>
          <a:xfrm>
            <a:off x="4753999" y="574793"/>
            <a:ext cx="4245601" cy="203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p8"/>
          <p:cNvGraphicFramePr/>
          <p:nvPr/>
        </p:nvGraphicFramePr>
        <p:xfrm>
          <a:off x="144463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채지훈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[2021.11~2022.04]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-SAP 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BTP Cloud 기반SAP UI5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Batch Job을 활용한 Auto Fill-Up 기능 구현 (ABAP)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AWS 연동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Gateway OData Service 구축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8509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Char char="-"/>
                      </a:pPr>
                      <a:r>
                        <a:rPr b="0" lang="ko-KR" sz="700">
                          <a:solidFill>
                            <a:schemeClr val="dk1"/>
                          </a:solidFill>
                        </a:rPr>
                        <a:t>ABAP </a:t>
                      </a:r>
                      <a:r>
                        <a:rPr lang="ko-KR" sz="700"/>
                        <a:t>,</a:t>
                      </a:r>
                      <a:r>
                        <a:rPr lang="ko-KR" sz="700"/>
                        <a:t>JavaScript(Web/UI5), </a:t>
                      </a:r>
                      <a:r>
                        <a:rPr lang="ko-KR" sz="700"/>
                        <a:t> Python, </a:t>
                      </a:r>
                      <a:r>
                        <a:rPr lang="ko-KR" sz="700"/>
                        <a:t>Java, C++</a:t>
                      </a:r>
                      <a:endParaRPr sz="13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김수연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[2021.11~2022.04]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</a:t>
                      </a:r>
                      <a:r>
                        <a:rPr lang="ko-KR" sz="800"/>
                        <a:t>SAP 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기반 FIORI 앱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 Module Pool 프로그램 개발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Report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Web Dynpro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lang="ko-KR" sz="800"/>
                        <a:t>ABAP,                      Java Script(UI5)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권소연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 ~ 2022.04]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 SAP </a:t>
                      </a:r>
                      <a:r>
                        <a:rPr lang="ko-KR" sz="800"/>
                        <a:t>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기반 FIORI 앱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 Module Pool 프로그램 개발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Report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Web Dynpro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lang="ko-KR" sz="800"/>
                        <a:t>ABAP, 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   Java Script(UI5)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8"/>
          <p:cNvGraphicFramePr/>
          <p:nvPr/>
        </p:nvGraphicFramePr>
        <p:xfrm>
          <a:off x="4754563" y="27242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채지훈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 [MM 설계, ABAP 개발, SAP UI5 개발, OData Service 구축]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교육을 통해 ABAP, SAP UI5 개발과 OData Service 구축, CDS View 등 다양한 개발 역량을 쌓을 수 있었습니다. 또한 학생 멘토 활동을 겸하여 협동과 소통하는 교육 과정이 될 수 있었습니다. 6개월이라는 짧은 시간이었지만 좋은 조원들과 개발 관련 조언을 아끼지 않으시고 진로에 대해서도 깊게 상담을 해주시는  멘토님들을 만날 수 있었던 의미 깊은 시간이었습니다.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rgbClr val="000000"/>
                          </a:solidFill>
                        </a:rPr>
                        <a:t>권소연 [ MM설계, ABAP 개발]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rgbClr val="000000"/>
                          </a:solidFill>
                        </a:rPr>
                        <a:t>팀원들, 멘토님들, 강사님의 도움으로 과정을 끝까지 이수할 수 있었습니다. 본 과정을 통해 개발 역량도 기르고 좋은 추억도 많이 쌓을 수 있었습니다. 프로젝트를 진행하면서 많은 시행착오가 있었지만 해결하는 과정에서 많이 배우고 성장하고 갑니다. 덕분에 6개월동안 정말 값진 경험을 했습니다. 감사합니다.</a:t>
                      </a:r>
                      <a:endParaRPr b="0"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김수연</a:t>
                      </a: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</a:t>
                      </a: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MM설계, ABAP 개발</a:t>
                      </a: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교육을 통해 ABAP, UI5 등 SAP 관련 언어에                                 대한 지식을 쌓은 것도 좋았지만 가장 좋았던 부분은 프로젝트를 수행하며 조원들과 협동하고 의견을 교류하는  경험을 얻은 것입니다. 프로젝트를 통해 문제해결능력은 물론 책임감과 협동심을 기를 수 있었습니다. 이러한 경험은 취업 후에도 좋은 밑거름이 될 것이라 생각됩니다. 6개월 동안 값진 경험을 할 수 있어 행복했습니다. 감사합니다. 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9"/>
          <p:cNvGraphicFramePr/>
          <p:nvPr/>
        </p:nvGraphicFramePr>
        <p:xfrm>
          <a:off x="144463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[2021.00 ~ 2021.00] ~~~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[2020.00 ~ 2020.00] ~~~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ABAP, HTML5, CSS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정보처리기사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컴퓨터활용능력 1급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2" name="Google Shape;312;p9"/>
          <p:cNvGraphicFramePr/>
          <p:nvPr/>
        </p:nvGraphicFramePr>
        <p:xfrm>
          <a:off x="4754564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{A6D05821-E657-4ECE-B7AF-F9ADD2E3F81C}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[2021.00 ~ 2021.00] ~~~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[2020.00 ~ 2020.00] ~~~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ABAP, HTML5, CSS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정보처리기사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컴퓨터활용능력 1급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2021-08-03T06:19:15Z</dcterms:created>
  <dc:creator>Kim, Borim</dc:creator>
</cp:coreProperties>
</file>